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4"/>
    <p:sldMasterId id="2147483655" r:id="rId5"/>
    <p:sldMasterId id="2147483656" r:id="rId6"/>
    <p:sldMasterId id="2147483657" r:id="rId7"/>
    <p:sldMasterId id="2147483658" r:id="rId8"/>
    <p:sldMasterId id="214748365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y="6858000" cx="12192000"/>
  <p:notesSz cx="6858000" cy="9144000"/>
  <p:embeddedFontLst>
    <p:embeddedFont>
      <p:font typeface="Source Sans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D31FBB1-B9D1-446C-ACC5-AFDDD396A254}">
  <a:tblStyle styleId="{2D31FBB1-B9D1-446C-ACC5-AFDDD396A2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80D6C8E-5374-48FD-9A7F-C499671CE18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font" Target="fonts/SourceSansPro-regular.fntdata"/><Relationship Id="rId23" Type="http://schemas.openxmlformats.org/officeDocument/2006/relationships/slide" Target="slides/slide13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font" Target="fonts/SourceSansPro-italic.fntdata"/><Relationship Id="rId25" Type="http://schemas.openxmlformats.org/officeDocument/2006/relationships/font" Target="fonts/SourceSansPro-bold.fntdata"/><Relationship Id="rId27" Type="http://schemas.openxmlformats.org/officeDocument/2006/relationships/font" Target="fonts/SourceSansPr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Zuza</a:t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NB. Le jury aura la matrice des risques sous les yeux</a:t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Zuza</a:t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Zuza</a:t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Première p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Section 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3_V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4_V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1_Diapositive de tit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4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3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 rot="-4020000">
            <a:off x="10910887" y="-904875"/>
            <a:ext cx="231775" cy="2628900"/>
          </a:xfrm>
          <a:custGeom>
            <a:pathLst>
              <a:path extrusionOk="0" h="120000" w="120000">
                <a:moveTo>
                  <a:pt x="6711" y="0"/>
                </a:moveTo>
                <a:lnTo>
                  <a:pt x="120000" y="24179"/>
                </a:lnTo>
                <a:lnTo>
                  <a:pt x="111616" y="116145"/>
                </a:lnTo>
                <a:lnTo>
                  <a:pt x="0" y="120000"/>
                </a:lnTo>
                <a:cubicBezTo>
                  <a:pt x="2236" y="80000"/>
                  <a:pt x="4474" y="40000"/>
                  <a:pt x="6711" y="0"/>
                </a:cubicBezTo>
                <a:close/>
              </a:path>
            </a:pathLst>
          </a:custGeom>
          <a:solidFill>
            <a:srgbClr val="772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/>
          <p:nvPr/>
        </p:nvSpPr>
        <p:spPr>
          <a:xfrm rot="-5400000">
            <a:off x="11092656" y="637381"/>
            <a:ext cx="538162" cy="1660525"/>
          </a:xfrm>
          <a:prstGeom prst="rect">
            <a:avLst/>
          </a:prstGeom>
          <a:solidFill>
            <a:srgbClr val="97BE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8"/>
          <p:cNvSpPr/>
          <p:nvPr/>
        </p:nvSpPr>
        <p:spPr>
          <a:xfrm rot="-6840000">
            <a:off x="10918825" y="2449512"/>
            <a:ext cx="209550" cy="2676525"/>
          </a:xfrm>
          <a:custGeom>
            <a:pathLst>
              <a:path extrusionOk="0" h="120000" w="120000">
                <a:moveTo>
                  <a:pt x="661" y="0"/>
                </a:moveTo>
                <a:lnTo>
                  <a:pt x="118163" y="30529"/>
                </a:lnTo>
                <a:cubicBezTo>
                  <a:pt x="118301" y="60436"/>
                  <a:pt x="119862" y="90093"/>
                  <a:pt x="120000" y="120000"/>
                </a:cubicBezTo>
                <a:lnTo>
                  <a:pt x="1764" y="116031"/>
                </a:lnTo>
                <a:cubicBezTo>
                  <a:pt x="4432" y="66686"/>
                  <a:pt x="-2006" y="49344"/>
                  <a:pt x="661" y="0"/>
                </a:cubicBezTo>
                <a:close/>
              </a:path>
            </a:pathLst>
          </a:custGeom>
          <a:solidFill>
            <a:srgbClr val="76747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9"/>
          <p:cNvSpPr/>
          <p:nvPr/>
        </p:nvSpPr>
        <p:spPr>
          <a:xfrm rot="-7560000">
            <a:off x="9740106" y="1059656"/>
            <a:ext cx="796925" cy="5605462"/>
          </a:xfrm>
          <a:custGeom>
            <a:pathLst>
              <a:path extrusionOk="0" h="120000" w="120000">
                <a:moveTo>
                  <a:pt x="1193" y="0"/>
                </a:moveTo>
                <a:lnTo>
                  <a:pt x="120000" y="0"/>
                </a:lnTo>
                <a:lnTo>
                  <a:pt x="118871" y="120000"/>
                </a:lnTo>
                <a:lnTo>
                  <a:pt x="0" y="108183"/>
                </a:lnTo>
                <a:cubicBezTo>
                  <a:pt x="397" y="72122"/>
                  <a:pt x="795" y="36061"/>
                  <a:pt x="1193" y="0"/>
                </a:cubicBezTo>
                <a:close/>
              </a:path>
            </a:pathLst>
          </a:custGeom>
          <a:solidFill>
            <a:srgbClr val="E2E3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/>
          <p:nvPr/>
        </p:nvSpPr>
        <p:spPr>
          <a:xfrm rot="2100000">
            <a:off x="11623675" y="5286375"/>
            <a:ext cx="384175" cy="1847850"/>
          </a:xfrm>
          <a:custGeom>
            <a:pathLst>
              <a:path extrusionOk="0" h="120000" w="120000">
                <a:moveTo>
                  <a:pt x="10074" y="0"/>
                </a:moveTo>
                <a:lnTo>
                  <a:pt x="117552" y="33594"/>
                </a:lnTo>
                <a:cubicBezTo>
                  <a:pt x="115456" y="63637"/>
                  <a:pt x="121657" y="73143"/>
                  <a:pt x="119561" y="103186"/>
                </a:cubicBezTo>
                <a:lnTo>
                  <a:pt x="0" y="120000"/>
                </a:lnTo>
                <a:cubicBezTo>
                  <a:pt x="2229" y="75064"/>
                  <a:pt x="7845" y="44935"/>
                  <a:pt x="10074" y="0"/>
                </a:cubicBezTo>
                <a:close/>
              </a:path>
            </a:pathLst>
          </a:custGeom>
          <a:solidFill>
            <a:srgbClr val="3AA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/>
        </p:nvSpPr>
        <p:spPr>
          <a:xfrm rot="240000">
            <a:off x="11126787" y="1755775"/>
            <a:ext cx="73025" cy="5226050"/>
          </a:xfrm>
          <a:prstGeom prst="rect">
            <a:avLst/>
          </a:prstGeom>
          <a:solidFill>
            <a:srgbClr val="772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/>
          <p:nvPr/>
        </p:nvSpPr>
        <p:spPr>
          <a:xfrm flipH="1" rot="-240000">
            <a:off x="11382375" y="-22225"/>
            <a:ext cx="274637" cy="6953250"/>
          </a:xfrm>
          <a:prstGeom prst="rect">
            <a:avLst/>
          </a:prstGeom>
          <a:solidFill>
            <a:srgbClr val="3AA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23"/>
          <p:cNvSpPr txBox="1"/>
          <p:nvPr/>
        </p:nvSpPr>
        <p:spPr>
          <a:xfrm>
            <a:off x="11717337" y="0"/>
            <a:ext cx="73025" cy="6858000"/>
          </a:xfrm>
          <a:prstGeom prst="rect">
            <a:avLst/>
          </a:prstGeom>
          <a:solidFill>
            <a:srgbClr val="97BE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/>
          <p:nvPr/>
        </p:nvSpPr>
        <p:spPr>
          <a:xfrm>
            <a:off x="-19050" y="1155700"/>
            <a:ext cx="1535112" cy="306387"/>
          </a:xfrm>
          <a:prstGeom prst="rect">
            <a:avLst/>
          </a:prstGeom>
          <a:solidFill>
            <a:srgbClr val="E2001A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-19050" y="238125"/>
            <a:ext cx="1830387" cy="306387"/>
          </a:xfrm>
          <a:prstGeom prst="rect">
            <a:avLst/>
          </a:prstGeom>
          <a:solidFill>
            <a:srgbClr val="F29400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-19050" y="544512"/>
            <a:ext cx="1535112" cy="306387"/>
          </a:xfrm>
          <a:prstGeom prst="rect">
            <a:avLst/>
          </a:prstGeom>
          <a:solidFill>
            <a:srgbClr val="3AAADC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-19050" y="850900"/>
            <a:ext cx="1535112" cy="304800"/>
          </a:xfrm>
          <a:prstGeom prst="rect">
            <a:avLst/>
          </a:prstGeom>
          <a:solidFill>
            <a:srgbClr val="97BE0D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11422062" y="260350"/>
            <a:ext cx="431800" cy="433387"/>
          </a:xfrm>
          <a:custGeom>
            <a:pathLst>
              <a:path extrusionOk="0" h="120000" w="120000">
                <a:moveTo>
                  <a:pt x="0" y="60000"/>
                </a:moveTo>
                <a:cubicBezTo>
                  <a:pt x="0" y="26863"/>
                  <a:pt x="26862" y="0"/>
                  <a:pt x="60000" y="0"/>
                </a:cubicBezTo>
                <a:lnTo>
                  <a:pt x="120000" y="0"/>
                </a:lnTo>
                <a:lnTo>
                  <a:pt x="120000" y="60000"/>
                </a:lnTo>
                <a:cubicBezTo>
                  <a:pt x="120000" y="93137"/>
                  <a:pt x="93137" y="120000"/>
                  <a:pt x="59999" y="120000"/>
                </a:cubicBezTo>
                <a:cubicBezTo>
                  <a:pt x="26862" y="120000"/>
                  <a:pt x="0" y="93137"/>
                  <a:pt x="0" y="60000"/>
                </a:cubicBezTo>
                <a:lnTo>
                  <a:pt x="0" y="60000"/>
                </a:lnTo>
                <a:close/>
              </a:path>
            </a:pathLst>
          </a:custGeom>
          <a:solidFill>
            <a:srgbClr val="F29400"/>
          </a:solidFill>
          <a:ln cap="flat" cmpd="sng" w="12700">
            <a:solidFill>
              <a:schemeClr val="lt1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11488737" y="236537"/>
            <a:ext cx="695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fld id="{00000000-1234-1234-1234-123412341234}" type="slidenum"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>
            <a:off x="-19050" y="1155700"/>
            <a:ext cx="1535112" cy="306387"/>
          </a:xfrm>
          <a:prstGeom prst="rect">
            <a:avLst/>
          </a:prstGeom>
          <a:solidFill>
            <a:srgbClr val="E2001A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/>
          <p:nvPr/>
        </p:nvSpPr>
        <p:spPr>
          <a:xfrm>
            <a:off x="-20637" y="544512"/>
            <a:ext cx="1831975" cy="306387"/>
          </a:xfrm>
          <a:prstGeom prst="rect">
            <a:avLst/>
          </a:prstGeom>
          <a:solidFill>
            <a:srgbClr val="3AAADC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 txBox="1"/>
          <p:nvPr/>
        </p:nvSpPr>
        <p:spPr>
          <a:xfrm>
            <a:off x="-20637" y="238125"/>
            <a:ext cx="1535112" cy="306387"/>
          </a:xfrm>
          <a:prstGeom prst="rect">
            <a:avLst/>
          </a:prstGeom>
          <a:solidFill>
            <a:srgbClr val="F29400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41"/>
          <p:cNvSpPr txBox="1"/>
          <p:nvPr/>
        </p:nvSpPr>
        <p:spPr>
          <a:xfrm>
            <a:off x="-19050" y="850900"/>
            <a:ext cx="1535112" cy="304800"/>
          </a:xfrm>
          <a:prstGeom prst="rect">
            <a:avLst/>
          </a:prstGeom>
          <a:solidFill>
            <a:srgbClr val="97BE0D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 txBox="1"/>
          <p:nvPr/>
        </p:nvSpPr>
        <p:spPr>
          <a:xfrm rot="240000">
            <a:off x="11126787" y="1755775"/>
            <a:ext cx="73025" cy="5226050"/>
          </a:xfrm>
          <a:prstGeom prst="rect">
            <a:avLst/>
          </a:prstGeom>
          <a:solidFill>
            <a:srgbClr val="772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/>
          <p:nvPr/>
        </p:nvSpPr>
        <p:spPr>
          <a:xfrm flipH="1" rot="-240000">
            <a:off x="11382375" y="-22225"/>
            <a:ext cx="274637" cy="6953250"/>
          </a:xfrm>
          <a:prstGeom prst="rect">
            <a:avLst/>
          </a:prstGeom>
          <a:solidFill>
            <a:srgbClr val="3AA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 txBox="1"/>
          <p:nvPr/>
        </p:nvSpPr>
        <p:spPr>
          <a:xfrm>
            <a:off x="11717337" y="0"/>
            <a:ext cx="73025" cy="6858000"/>
          </a:xfrm>
          <a:prstGeom prst="rect">
            <a:avLst/>
          </a:prstGeom>
          <a:solidFill>
            <a:srgbClr val="97BE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11422062" y="260350"/>
            <a:ext cx="431800" cy="433387"/>
          </a:xfrm>
          <a:custGeom>
            <a:pathLst>
              <a:path extrusionOk="0" h="120000" w="120000">
                <a:moveTo>
                  <a:pt x="0" y="60000"/>
                </a:moveTo>
                <a:cubicBezTo>
                  <a:pt x="0" y="26863"/>
                  <a:pt x="26862" y="0"/>
                  <a:pt x="60000" y="0"/>
                </a:cubicBezTo>
                <a:lnTo>
                  <a:pt x="120000" y="0"/>
                </a:lnTo>
                <a:lnTo>
                  <a:pt x="120000" y="60000"/>
                </a:lnTo>
                <a:cubicBezTo>
                  <a:pt x="120000" y="93137"/>
                  <a:pt x="93137" y="120000"/>
                  <a:pt x="59999" y="120000"/>
                </a:cubicBezTo>
                <a:cubicBezTo>
                  <a:pt x="26862" y="120000"/>
                  <a:pt x="0" y="93137"/>
                  <a:pt x="0" y="60000"/>
                </a:cubicBezTo>
                <a:lnTo>
                  <a:pt x="0" y="60000"/>
                </a:lnTo>
                <a:close/>
              </a:path>
            </a:pathLst>
          </a:custGeom>
          <a:solidFill>
            <a:srgbClr val="3AAADC"/>
          </a:solidFill>
          <a:ln cap="flat" cmpd="sng" w="12700">
            <a:solidFill>
              <a:schemeClr val="lt1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46"/>
          <p:cNvSpPr txBox="1"/>
          <p:nvPr/>
        </p:nvSpPr>
        <p:spPr>
          <a:xfrm>
            <a:off x="11488737" y="236537"/>
            <a:ext cx="695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fld id="{00000000-1234-1234-1234-123412341234}" type="slidenum"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/>
        </p:nvSpPr>
        <p:spPr>
          <a:xfrm>
            <a:off x="-19050" y="1155700"/>
            <a:ext cx="1535112" cy="306387"/>
          </a:xfrm>
          <a:prstGeom prst="rect">
            <a:avLst/>
          </a:prstGeom>
          <a:solidFill>
            <a:srgbClr val="E2001A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-19050" y="850900"/>
            <a:ext cx="1830387" cy="304800"/>
          </a:xfrm>
          <a:prstGeom prst="rect">
            <a:avLst/>
          </a:prstGeom>
          <a:solidFill>
            <a:srgbClr val="97BE0D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-19050" y="544512"/>
            <a:ext cx="1535112" cy="306387"/>
          </a:xfrm>
          <a:prstGeom prst="rect">
            <a:avLst/>
          </a:prstGeom>
          <a:solidFill>
            <a:srgbClr val="3AAADC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-19050" y="238125"/>
            <a:ext cx="1535112" cy="306387"/>
          </a:xfrm>
          <a:prstGeom prst="rect">
            <a:avLst/>
          </a:prstGeom>
          <a:solidFill>
            <a:srgbClr val="F29400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 txBox="1"/>
          <p:nvPr/>
        </p:nvSpPr>
        <p:spPr>
          <a:xfrm rot="240000">
            <a:off x="11126787" y="1755775"/>
            <a:ext cx="73025" cy="5226050"/>
          </a:xfrm>
          <a:prstGeom prst="rect">
            <a:avLst/>
          </a:prstGeom>
          <a:solidFill>
            <a:srgbClr val="772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/>
          <p:nvPr/>
        </p:nvSpPr>
        <p:spPr>
          <a:xfrm flipH="1" rot="-240000">
            <a:off x="11382375" y="-22225"/>
            <a:ext cx="274637" cy="6953250"/>
          </a:xfrm>
          <a:prstGeom prst="rect">
            <a:avLst/>
          </a:prstGeom>
          <a:solidFill>
            <a:srgbClr val="3AA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 txBox="1"/>
          <p:nvPr/>
        </p:nvSpPr>
        <p:spPr>
          <a:xfrm>
            <a:off x="11717337" y="0"/>
            <a:ext cx="73025" cy="6858000"/>
          </a:xfrm>
          <a:prstGeom prst="rect">
            <a:avLst/>
          </a:prstGeom>
          <a:solidFill>
            <a:srgbClr val="97BE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11422062" y="260350"/>
            <a:ext cx="431800" cy="433387"/>
          </a:xfrm>
          <a:custGeom>
            <a:pathLst>
              <a:path extrusionOk="0" h="120000" w="120000">
                <a:moveTo>
                  <a:pt x="0" y="60000"/>
                </a:moveTo>
                <a:cubicBezTo>
                  <a:pt x="0" y="26863"/>
                  <a:pt x="26862" y="0"/>
                  <a:pt x="60000" y="0"/>
                </a:cubicBezTo>
                <a:lnTo>
                  <a:pt x="120000" y="0"/>
                </a:lnTo>
                <a:lnTo>
                  <a:pt x="120000" y="60000"/>
                </a:lnTo>
                <a:cubicBezTo>
                  <a:pt x="120000" y="93137"/>
                  <a:pt x="93137" y="120000"/>
                  <a:pt x="59999" y="120000"/>
                </a:cubicBezTo>
                <a:cubicBezTo>
                  <a:pt x="26862" y="120000"/>
                  <a:pt x="0" y="93137"/>
                  <a:pt x="0" y="60000"/>
                </a:cubicBezTo>
                <a:lnTo>
                  <a:pt x="0" y="60000"/>
                </a:lnTo>
                <a:close/>
              </a:path>
            </a:pathLst>
          </a:custGeom>
          <a:solidFill>
            <a:srgbClr val="97BE0D"/>
          </a:solidFill>
          <a:ln cap="flat" cmpd="sng" w="12700">
            <a:solidFill>
              <a:schemeClr val="lt1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11488737" y="236537"/>
            <a:ext cx="695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fld id="{00000000-1234-1234-1234-123412341234}" type="slidenum"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/>
        </p:nvSpPr>
        <p:spPr>
          <a:xfrm>
            <a:off x="-19050" y="850900"/>
            <a:ext cx="1535112" cy="304800"/>
          </a:xfrm>
          <a:prstGeom prst="rect">
            <a:avLst/>
          </a:prstGeom>
          <a:solidFill>
            <a:srgbClr val="97BE0D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-19050" y="1155700"/>
            <a:ext cx="1830387" cy="306387"/>
          </a:xfrm>
          <a:prstGeom prst="rect">
            <a:avLst/>
          </a:prstGeom>
          <a:solidFill>
            <a:srgbClr val="E2001A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-19050" y="544512"/>
            <a:ext cx="1535112" cy="306387"/>
          </a:xfrm>
          <a:prstGeom prst="rect">
            <a:avLst/>
          </a:prstGeom>
          <a:solidFill>
            <a:srgbClr val="3AAADC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-19050" y="238125"/>
            <a:ext cx="1535112" cy="306387"/>
          </a:xfrm>
          <a:prstGeom prst="rect">
            <a:avLst/>
          </a:prstGeom>
          <a:solidFill>
            <a:srgbClr val="F29400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 txBox="1"/>
          <p:nvPr/>
        </p:nvSpPr>
        <p:spPr>
          <a:xfrm rot="240000">
            <a:off x="11126787" y="1755775"/>
            <a:ext cx="73025" cy="5226050"/>
          </a:xfrm>
          <a:prstGeom prst="rect">
            <a:avLst/>
          </a:prstGeom>
          <a:solidFill>
            <a:srgbClr val="772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/>
          <p:nvPr/>
        </p:nvSpPr>
        <p:spPr>
          <a:xfrm flipH="1" rot="-240000">
            <a:off x="11382375" y="-22225"/>
            <a:ext cx="274637" cy="6953250"/>
          </a:xfrm>
          <a:prstGeom prst="rect">
            <a:avLst/>
          </a:prstGeom>
          <a:solidFill>
            <a:srgbClr val="3AA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11717337" y="0"/>
            <a:ext cx="73025" cy="6858000"/>
          </a:xfrm>
          <a:prstGeom prst="rect">
            <a:avLst/>
          </a:prstGeom>
          <a:solidFill>
            <a:srgbClr val="97BE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11422062" y="260350"/>
            <a:ext cx="431800" cy="433387"/>
          </a:xfrm>
          <a:custGeom>
            <a:pathLst>
              <a:path extrusionOk="0" h="120000" w="120000">
                <a:moveTo>
                  <a:pt x="0" y="60000"/>
                </a:moveTo>
                <a:cubicBezTo>
                  <a:pt x="0" y="26863"/>
                  <a:pt x="26862" y="0"/>
                  <a:pt x="60000" y="0"/>
                </a:cubicBezTo>
                <a:lnTo>
                  <a:pt x="120000" y="0"/>
                </a:lnTo>
                <a:lnTo>
                  <a:pt x="120000" y="60000"/>
                </a:lnTo>
                <a:cubicBezTo>
                  <a:pt x="120000" y="93137"/>
                  <a:pt x="93137" y="120000"/>
                  <a:pt x="59999" y="120000"/>
                </a:cubicBezTo>
                <a:cubicBezTo>
                  <a:pt x="26862" y="120000"/>
                  <a:pt x="0" y="93137"/>
                  <a:pt x="0" y="60000"/>
                </a:cubicBezTo>
                <a:lnTo>
                  <a:pt x="0" y="60000"/>
                </a:lnTo>
                <a:close/>
              </a:path>
            </a:pathLst>
          </a:custGeom>
          <a:solidFill>
            <a:srgbClr val="E2001A"/>
          </a:solidFill>
          <a:ln cap="flat" cmpd="sng" w="12700">
            <a:solidFill>
              <a:schemeClr val="lt1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11488737" y="236537"/>
            <a:ext cx="695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fld id="{00000000-1234-1234-1234-123412341234}" type="slidenum"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36115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UtAeS3kGGyg0I0p3AnPF5DObAmqTeRYx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487875" y="1122350"/>
            <a:ext cx="10180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</a:pPr>
            <a:r>
              <a:rPr lang="en-US" sz="3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TRANSPROMO n°2 : Interface haptique</a:t>
            </a:r>
            <a:endParaRPr sz="3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</a:pPr>
            <a:r>
              <a:t/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lang="en-US" sz="3000">
                <a:solidFill>
                  <a:srgbClr val="3AAAD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“Conception d’une pince avec retour de force </a:t>
            </a:r>
            <a:endParaRPr b="1" sz="3000">
              <a:solidFill>
                <a:srgbClr val="3AAAD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rPr b="1" lang="en-US" sz="3000">
                <a:solidFill>
                  <a:srgbClr val="3AAAD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adaptée à l’UR3”</a:t>
            </a:r>
            <a:endParaRPr sz="3000">
              <a:solidFill>
                <a:srgbClr val="3AAADC"/>
              </a:solidFill>
            </a:endParaRPr>
          </a:p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883725" y="3602025"/>
            <a:ext cx="97842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Source Sans Pro"/>
                <a:ea typeface="Source Sans Pro"/>
                <a:cs typeface="Source Sans Pro"/>
                <a:sym typeface="Source Sans Pro"/>
              </a:rPr>
              <a:t>2A : Thomas Fochesato - Zuzanna Muszynska - Jérémy Quintin -Thierry Rouch,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Source Sans Pro"/>
                <a:ea typeface="Source Sans Pro"/>
                <a:cs typeface="Source Sans Pro"/>
                <a:sym typeface="Source Sans Pro"/>
              </a:rPr>
              <a:t>1A : Enzo Constant - Vincent Da Silva Pinto - Valentin Debenay - Nicolas Delcombel - Julien Doche</a:t>
            </a:r>
            <a:endParaRPr sz="1800"/>
          </a:p>
        </p:txBody>
      </p:sp>
      <p:sp>
        <p:nvSpPr>
          <p:cNvPr id="105" name="Shape 105"/>
          <p:cNvSpPr txBox="1"/>
          <p:nvPr/>
        </p:nvSpPr>
        <p:spPr>
          <a:xfrm>
            <a:off x="0" y="6093950"/>
            <a:ext cx="12192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7276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Soutenance finale 22/01/2018</a:t>
            </a:r>
            <a:endParaRPr>
              <a:solidFill>
                <a:srgbClr val="77276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0" y="801850"/>
            <a:ext cx="18135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Résultats 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0" y="1161900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Bilan du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2016000" y="232800"/>
            <a:ext cx="8837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3.4 Analyse critique des résultats</a:t>
            </a:r>
            <a:endParaRPr b="1" sz="2400" u="sng">
              <a:solidFill>
                <a:srgbClr val="97BE0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7BE0D"/>
              </a:solidFill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0" y="24037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0" y="54412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 de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6570550" y="1991700"/>
            <a:ext cx="19134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AAAD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 Rendus</a:t>
            </a:r>
            <a:endParaRPr b="1" sz="2400">
              <a:solidFill>
                <a:srgbClr val="3AAAD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AAADC"/>
              </a:solidFill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6570550" y="2782000"/>
            <a:ext cx="38880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Etat de l’existant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Notice d’utilisation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Documentation technique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Pince compatible avec l’UR3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Système de </a:t>
            </a: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contrôle de la pince          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Le code produit disponible sur Github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Protocole de test défini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238" y="3190325"/>
            <a:ext cx="315875" cy="3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400" y="3625575"/>
            <a:ext cx="315875" cy="3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2875" y="4446100"/>
            <a:ext cx="358378" cy="3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138" y="2829325"/>
            <a:ext cx="315875" cy="3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3325" y="4863700"/>
            <a:ext cx="315875" cy="3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000" y="4035838"/>
            <a:ext cx="315875" cy="3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975" y="5331625"/>
            <a:ext cx="315875" cy="3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4681700" y="3730525"/>
            <a:ext cx="1382700" cy="55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Mais !</a:t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111375" y="3662875"/>
            <a:ext cx="4398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Conception d’une pince avec retour de force... </a:t>
            </a:r>
            <a:endParaRPr b="1" sz="1600">
              <a:solidFill>
                <a:srgbClr val="E0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…. sans retour de force</a:t>
            </a:r>
            <a:endParaRPr b="1" sz="1600">
              <a:solidFill>
                <a:srgbClr val="E0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Arial"/>
              <a:buNone/>
            </a:pPr>
            <a:r>
              <a:t/>
            </a:r>
            <a:endParaRPr b="1">
              <a:solidFill>
                <a:srgbClr val="E0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/>
        </p:nvSpPr>
        <p:spPr>
          <a:xfrm>
            <a:off x="0" y="847875"/>
            <a:ext cx="18135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Résultats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0" y="110667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Bilan du projet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868700" y="248550"/>
            <a:ext cx="89844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2016000" y="232800"/>
            <a:ext cx="8837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 u="sng">
                <a:solidFill>
                  <a:srgbClr val="E2001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4.1 Retour d’expérience</a:t>
            </a:r>
            <a:endParaRPr b="1" sz="2400" u="sng">
              <a:solidFill>
                <a:srgbClr val="E2001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2001A"/>
              </a:solidFill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0" y="24037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0" y="54412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 de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0" y="1972975"/>
            <a:ext cx="5729400" cy="3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-US" sz="2400">
                <a:latin typeface="Source Sans Pro"/>
                <a:ea typeface="Source Sans Pro"/>
                <a:cs typeface="Source Sans Pro"/>
                <a:sym typeface="Source Sans Pro"/>
              </a:rPr>
              <a:t>Mieux cerner le cadre au début du projet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-US" sz="2400">
                <a:latin typeface="Source Sans Pro"/>
                <a:ea typeface="Source Sans Pro"/>
                <a:cs typeface="Source Sans Pro"/>
                <a:sym typeface="Source Sans Pro"/>
              </a:rPr>
              <a:t>L’aspect haptique était trop ambitieux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-US" sz="2400">
                <a:latin typeface="Source Sans Pro"/>
                <a:ea typeface="Source Sans Pro"/>
                <a:cs typeface="Source Sans Pro"/>
                <a:sym typeface="Source Sans Pro"/>
              </a:rPr>
              <a:t>Ne pas sous estimer les risques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80750" y="1507725"/>
            <a:ext cx="47679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29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Apprendre de ses erreurs...</a:t>
            </a:r>
            <a:endParaRPr b="1" sz="2400">
              <a:solidFill>
                <a:srgbClr val="F29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54" name="Shape 254"/>
          <p:cNvCxnSpPr/>
          <p:nvPr/>
        </p:nvCxnSpPr>
        <p:spPr>
          <a:xfrm>
            <a:off x="5552925" y="1724650"/>
            <a:ext cx="0" cy="48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5" name="Shape 255"/>
          <p:cNvSpPr/>
          <p:nvPr/>
        </p:nvSpPr>
        <p:spPr>
          <a:xfrm>
            <a:off x="6681825" y="1648725"/>
            <a:ext cx="3471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...Et voir le positif</a:t>
            </a:r>
            <a:endParaRPr b="1" sz="3000">
              <a:solidFill>
                <a:srgbClr val="97BE0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5552925" y="2991975"/>
            <a:ext cx="5729400" cy="3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-US" sz="2400">
                <a:latin typeface="Source Sans Pro"/>
                <a:ea typeface="Source Sans Pro"/>
                <a:cs typeface="Source Sans Pro"/>
                <a:sym typeface="Source Sans Pro"/>
              </a:rPr>
              <a:t>Montée en compétence en électronique et informatique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-US" sz="2400">
                <a:latin typeface="Source Sans Pro"/>
                <a:ea typeface="Source Sans Pro"/>
                <a:cs typeface="Source Sans Pro"/>
                <a:sym typeface="Source Sans Pro"/>
              </a:rPr>
              <a:t>Montée en compétence en GESP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-US" sz="2400">
                <a:latin typeface="Source Sans Pro"/>
                <a:ea typeface="Source Sans Pro"/>
                <a:cs typeface="Source Sans Pro"/>
                <a:sym typeface="Source Sans Pro"/>
              </a:rPr>
              <a:t>Un prototype fonctionnel, avec un fort potentiel d’amélioration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0" y="847875"/>
            <a:ext cx="18135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Résultats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0" y="110667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Bilan du projet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2016000" y="232800"/>
            <a:ext cx="8837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E2001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4.2 Perspectives </a:t>
            </a:r>
            <a:endParaRPr b="1" sz="2400" u="sng">
              <a:solidFill>
                <a:srgbClr val="E2001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2001A"/>
              </a:solidFill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0" y="24037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0" y="54412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 de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622900" y="2122026"/>
            <a:ext cx="88755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Implémenter l’interface haptique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Améliorer le dispositif en place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Nouvelle méthode de contrôle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Futurs projets et TPs</a:t>
            </a:r>
            <a:endParaRPr sz="1800"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075" y="1814525"/>
            <a:ext cx="349567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ctrTitle"/>
          </p:nvPr>
        </p:nvSpPr>
        <p:spPr>
          <a:xfrm>
            <a:off x="1524000" y="6344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3AAADC"/>
                </a:solidFill>
              </a:rPr>
              <a:t>Merci de votre attention !</a:t>
            </a:r>
            <a:endParaRPr b="1" i="0" sz="6000" u="none" cap="none" strike="noStrike">
              <a:solidFill>
                <a:srgbClr val="3AAAD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487875" y="303775"/>
            <a:ext cx="9527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77276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Sommaire :</a:t>
            </a:r>
            <a:endParaRPr b="1" sz="3000">
              <a:solidFill>
                <a:srgbClr val="77276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487875" y="1123075"/>
            <a:ext cx="7741800" cy="5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-US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674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Contexte et cadre du projet</a:t>
            </a:r>
            <a:endParaRPr sz="1800">
              <a:solidFill>
                <a:srgbClr val="7674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-US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  <a:r>
              <a:rPr lang="en-US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estion de projet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476"/>
              </a:buClr>
              <a:buSzPts val="1800"/>
              <a:buFont typeface="Source Sans Pro"/>
              <a:buAutoNum type="arabicPeriod"/>
            </a:pPr>
            <a:r>
              <a:rPr lang="en-US" sz="1800">
                <a:solidFill>
                  <a:srgbClr val="7674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 des exigences</a:t>
            </a:r>
            <a:endParaRPr sz="1800">
              <a:solidFill>
                <a:srgbClr val="7674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476"/>
              </a:buClr>
              <a:buSzPts val="1800"/>
              <a:buFont typeface="Source Sans Pro"/>
              <a:buAutoNum type="arabicPeriod"/>
            </a:pPr>
            <a:r>
              <a:rPr lang="en-US" sz="1800">
                <a:solidFill>
                  <a:srgbClr val="7674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Matrice des risques</a:t>
            </a:r>
            <a:endParaRPr sz="1800">
              <a:solidFill>
                <a:srgbClr val="7674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476"/>
              </a:buClr>
              <a:buSzPts val="1800"/>
              <a:buFont typeface="Source Sans Pro"/>
              <a:buAutoNum type="arabicPeriod"/>
            </a:pPr>
            <a:r>
              <a:rPr lang="en-US" sz="1800">
                <a:solidFill>
                  <a:srgbClr val="7674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Planning</a:t>
            </a:r>
            <a:endParaRPr sz="1800">
              <a:solidFill>
                <a:srgbClr val="7674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-US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Résultats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476"/>
              </a:buClr>
              <a:buSzPts val="1800"/>
              <a:buFont typeface="Source Sans Pro"/>
              <a:buAutoNum type="arabicPeriod"/>
            </a:pPr>
            <a:r>
              <a:rPr lang="en-US" sz="1800">
                <a:solidFill>
                  <a:srgbClr val="7674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Présentation de la solution</a:t>
            </a:r>
            <a:endParaRPr sz="1800">
              <a:solidFill>
                <a:srgbClr val="7674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476"/>
              </a:buClr>
              <a:buSzPts val="1800"/>
              <a:buFont typeface="Source Sans Pro"/>
              <a:buAutoNum type="arabicPeriod"/>
            </a:pPr>
            <a:r>
              <a:rPr lang="en-US" sz="1800">
                <a:solidFill>
                  <a:srgbClr val="7674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Caractéristiques techniques</a:t>
            </a:r>
            <a:endParaRPr sz="1800">
              <a:solidFill>
                <a:srgbClr val="7674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476"/>
              </a:buClr>
              <a:buSzPts val="1800"/>
              <a:buFont typeface="Source Sans Pro"/>
              <a:buAutoNum type="arabicPeriod"/>
            </a:pPr>
            <a:r>
              <a:rPr lang="en-US" sz="1800">
                <a:solidFill>
                  <a:srgbClr val="7674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Démonstration</a:t>
            </a:r>
            <a:endParaRPr sz="1800">
              <a:solidFill>
                <a:srgbClr val="7674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476"/>
              </a:buClr>
              <a:buSzPts val="1800"/>
              <a:buFont typeface="Source Sans Pro"/>
              <a:buAutoNum type="arabicPeriod"/>
            </a:pPr>
            <a:r>
              <a:rPr lang="en-US" sz="1800">
                <a:solidFill>
                  <a:srgbClr val="7674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Analyse critique des résultats</a:t>
            </a:r>
            <a:endParaRPr sz="1800">
              <a:solidFill>
                <a:srgbClr val="7674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-US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Bilan du projet</a:t>
            </a:r>
            <a:endParaRPr sz="20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476"/>
              </a:buClr>
              <a:buSzPts val="1800"/>
              <a:buFont typeface="Source Sans Pro"/>
              <a:buAutoNum type="arabicPeriod"/>
            </a:pPr>
            <a:r>
              <a:rPr lang="en-US" sz="1800">
                <a:solidFill>
                  <a:srgbClr val="7674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Retour d’expérience </a:t>
            </a:r>
            <a:endParaRPr sz="1800">
              <a:solidFill>
                <a:srgbClr val="7674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476"/>
              </a:buClr>
              <a:buSzPts val="1800"/>
              <a:buFont typeface="Source Sans Pro"/>
              <a:buAutoNum type="arabicPeriod"/>
            </a:pPr>
            <a:r>
              <a:rPr lang="en-US" sz="1800">
                <a:solidFill>
                  <a:srgbClr val="7674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Perspectives</a:t>
            </a:r>
            <a:endParaRPr sz="1800">
              <a:solidFill>
                <a:srgbClr val="7674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0" y="847875"/>
            <a:ext cx="18135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Résultats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0" y="1161900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Bilan du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0" y="185150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1905500" y="266950"/>
            <a:ext cx="89754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1588550" y="489250"/>
            <a:ext cx="8837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u="sng">
                <a:solidFill>
                  <a:srgbClr val="F29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Contexte et cadre du projet</a:t>
            </a:r>
            <a:endParaRPr b="1" sz="2600">
              <a:solidFill>
                <a:srgbClr val="F29400"/>
              </a:solidFill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0" y="54412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 de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472925" y="1962349"/>
            <a:ext cx="8875500" cy="20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2763"/>
              </a:buClr>
              <a:buSzPts val="1600"/>
              <a:buChar char="●"/>
            </a:pPr>
            <a:r>
              <a:rPr lang="en-US" sz="1600"/>
              <a:t>Fabriquer une pince compatible avec l’UR3 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Création d’un système de commande de l’UR3 pour le transformer en robot de téléopération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Contrôler l’ouverture/fermeture de la pince avec un système à retour haptique</a:t>
            </a:r>
            <a:endParaRPr sz="1600"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950" y="-348700"/>
            <a:ext cx="5616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3637950" y="3438500"/>
            <a:ext cx="456000" cy="94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1194825" y="4765600"/>
            <a:ext cx="61572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Application à des f</a:t>
            </a:r>
            <a:r>
              <a:rPr lang="en-US" sz="1600"/>
              <a:t>uturs TPs et projets de l’école</a:t>
            </a:r>
            <a:endParaRPr sz="1600"/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Ex : La pince était une demande de M Salotti</a:t>
            </a:r>
            <a:endParaRPr sz="16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6" name="Shape 126"/>
          <p:cNvSpPr txBox="1"/>
          <p:nvPr/>
        </p:nvSpPr>
        <p:spPr>
          <a:xfrm>
            <a:off x="3984425" y="3642200"/>
            <a:ext cx="18525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</a:rPr>
              <a:t>Ayant pour but</a:t>
            </a:r>
            <a:endParaRPr b="1"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0" y="847875"/>
            <a:ext cx="18135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Résultats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0" y="498100"/>
            <a:ext cx="18870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 de projet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0" y="24037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0" y="1161900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Bilan du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2016000" y="232800"/>
            <a:ext cx="8837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u="sng">
                <a:solidFill>
                  <a:srgbClr val="3AAAD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2.1 Gestion des exigences</a:t>
            </a:r>
            <a:endParaRPr b="1" sz="2600" u="sng">
              <a:solidFill>
                <a:srgbClr val="3AAAD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AAADC"/>
              </a:solidFill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297775" y="1616157"/>
            <a:ext cx="88755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Respect de 14 exigences sur 19 </a:t>
            </a:r>
            <a:r>
              <a:rPr lang="en-US" sz="2400">
                <a:solidFill>
                  <a:srgbClr val="772763"/>
                </a:solidFill>
              </a:rPr>
              <a:t>⇒</a:t>
            </a:r>
            <a:r>
              <a:rPr lang="en-US" sz="2400"/>
              <a:t> </a:t>
            </a:r>
            <a:r>
              <a:rPr b="1" lang="en-US" sz="2400">
                <a:solidFill>
                  <a:srgbClr val="772763"/>
                </a:solidFill>
              </a:rPr>
              <a:t>74%</a:t>
            </a:r>
            <a:r>
              <a:rPr lang="en-US" sz="2400">
                <a:solidFill>
                  <a:srgbClr val="772763"/>
                </a:solidFill>
              </a:rPr>
              <a:t> d’exigences couvertes</a:t>
            </a:r>
            <a:endParaRPr sz="2400">
              <a:solidFill>
                <a:srgbClr val="772763"/>
              </a:solidFill>
            </a:endParaRPr>
          </a:p>
        </p:txBody>
      </p:sp>
      <p:graphicFrame>
        <p:nvGraphicFramePr>
          <p:cNvPr id="137" name="Shape 137"/>
          <p:cNvGraphicFramePr/>
          <p:nvPr/>
        </p:nvGraphicFramePr>
        <p:xfrm>
          <a:off x="297775" y="258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{2D31FBB1-B9D1-446C-ACC5-AFDDD396A254}</a:tableStyleId>
              </a:tblPr>
              <a:tblGrid>
                <a:gridCol w="1728150"/>
                <a:gridCol w="1728150"/>
                <a:gridCol w="1728150"/>
                <a:gridCol w="1728150"/>
                <a:gridCol w="838825"/>
                <a:gridCol w="3710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Catégorie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7276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Nombre total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7276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Nombre OK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7276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Nombre KO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7276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Réussite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7276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Bilan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7276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Contraintes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100%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Exigences non fonctionnelles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60%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Les exigences n’ont pas été respectées en raison de :</a:t>
                      </a:r>
                      <a:endParaRPr/>
                    </a:p>
                    <a:p>
                      <a:pPr indent="-3175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manque de capteur de force</a:t>
                      </a:r>
                      <a:endParaRPr/>
                    </a:p>
                    <a:p>
                      <a:pPr indent="-3175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protocole de validation non exécuté</a:t>
                      </a:r>
                      <a:endParaRPr/>
                    </a:p>
                    <a:p>
                      <a:pPr indent="-3175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manque de caméra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Exigences fonctionnelles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73%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vMerge="1"/>
              </a:tr>
            </a:tbl>
          </a:graphicData>
        </a:graphic>
      </p:graphicFrame>
      <p:graphicFrame>
        <p:nvGraphicFramePr>
          <p:cNvPr id="138" name="Shape 138"/>
          <p:cNvGraphicFramePr/>
          <p:nvPr/>
        </p:nvGraphicFramePr>
        <p:xfrm>
          <a:off x="297775" y="1696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{B80D6C8E-5374-48FD-9A7F-C499671CE182}</a:tableStyleId>
              </a:tblPr>
              <a:tblGrid>
                <a:gridCol w="1123950"/>
                <a:gridCol w="2590800"/>
                <a:gridCol w="838200"/>
                <a:gridCol w="2066925"/>
                <a:gridCol w="1352550"/>
                <a:gridCol w="1083500"/>
                <a:gridCol w="973900"/>
                <a:gridCol w="1714500"/>
              </a:tblGrid>
              <a:tr h="676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Réf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Exigence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Stratégie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Solution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Parties du système concernées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Moyen de validation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Conformité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Commentaires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34343"/>
                    </a:solidFill>
                  </a:tcPr>
                </a:tc>
              </a:tr>
              <a:tr h="257175">
                <a:tc gridSpan="8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>
                          <a:solidFill>
                            <a:srgbClr val="FFFFFF"/>
                          </a:solidFill>
                        </a:rPr>
                        <a:t>Exigences non fonctionnelles</a:t>
                      </a:r>
                      <a:endParaRPr b="1" i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AA84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857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ENF_4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L’utilisateur doit pouvoir </a:t>
                      </a:r>
                      <a:r>
                        <a:rPr b="1" lang="en-US"/>
                        <a:t>piloter le système à distance.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Couvrir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200"/>
                      </a:br>
                      <a:r>
                        <a:rPr lang="en-US" sz="1200"/>
                        <a:t>Installer une caméra sur le robot pour transmettre les informations visuelles et écrire les scripts permettant de piloter l'UR3 via le réseau</a:t>
                      </a:r>
                      <a:br>
                        <a:rPr lang="en-US" sz="1200"/>
                      </a:b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Système en entier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Démonstration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KO</a:t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Par manque de budget et de temps, nous n'avons pas pu satisfaire cette exigence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90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ENF_5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L’utilisateur doit pouvoir </a:t>
                      </a:r>
                      <a:r>
                        <a:rPr b="1" lang="en-US"/>
                        <a:t>piloter le système</a:t>
                      </a:r>
                      <a:r>
                        <a:rPr lang="en-US"/>
                        <a:t> </a:t>
                      </a:r>
                      <a:r>
                        <a:rPr b="1" lang="en-US"/>
                        <a:t>hors de son champ de vision.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Couvrir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200"/>
                      </a:br>
                      <a:r>
                        <a:rPr lang="en-US" sz="1200"/>
                        <a:t>Installer une caméra sur le robot pour transmettre les informations visuelles</a:t>
                      </a:r>
                      <a:br>
                        <a:rPr lang="en-US" sz="1200"/>
                      </a:b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Système en entier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Démonstration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KO</a:t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590550">
                <a:tc gridSpan="8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US">
                          <a:solidFill>
                            <a:schemeClr val="dk1"/>
                          </a:solidFill>
                        </a:rPr>
                      </a:br>
                      <a:r>
                        <a:rPr b="1" lang="en-US">
                          <a:solidFill>
                            <a:schemeClr val="dk1"/>
                          </a:solidFill>
                        </a:rPr>
                        <a:t>Extrait de la matrice des exigences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0" y="847875"/>
            <a:ext cx="18135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Résultats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0" y="498100"/>
            <a:ext cx="18870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 de projet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0" y="1161900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Bilan du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2016000" y="232800"/>
            <a:ext cx="8837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u="sng">
                <a:solidFill>
                  <a:srgbClr val="3AAAD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2.2 Matrice des risques</a:t>
            </a:r>
            <a:endParaRPr b="1" sz="2600" u="sng">
              <a:solidFill>
                <a:srgbClr val="3AAAD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AAADC"/>
              </a:solidFill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0" y="24037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148" name="Shape 148"/>
          <p:cNvGraphicFramePr/>
          <p:nvPr/>
        </p:nvGraphicFramePr>
        <p:xfrm>
          <a:off x="0" y="188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{B80D6C8E-5374-48FD-9A7F-C499671CE182}</a:tableStyleId>
              </a:tblPr>
              <a:tblGrid>
                <a:gridCol w="495300"/>
                <a:gridCol w="1790700"/>
                <a:gridCol w="1866900"/>
                <a:gridCol w="1933575"/>
                <a:gridCol w="1619250"/>
                <a:gridCol w="790575"/>
                <a:gridCol w="619125"/>
                <a:gridCol w="542925"/>
                <a:gridCol w="752475"/>
                <a:gridCol w="1781175"/>
              </a:tblGrid>
              <a:tr h="485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ID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Risque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Conséquence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Actions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préventives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Actions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correctrices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Probabilité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(0-1)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Gravité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</a:rPr>
                        <a:t>(0-10)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Criticité</a:t>
                      </a:r>
                      <a:endParaRPr b="1" sz="11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(0-10)</a:t>
                      </a:r>
                      <a:endParaRPr b="1" sz="11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FFFFFF"/>
                          </a:solidFill>
                        </a:rPr>
                        <a:t>Tendance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Stratégie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8D8"/>
                    </a:solidFill>
                  </a:tcPr>
                </a:tc>
              </a:tr>
              <a:tr h="590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R_1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Dégradation d’un élément de l’UR3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Impossibilité d’utilisation de l’UR3 jusqu’à réparation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Rien n’empêche des dégradations étrangères à notre action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Utilisation de logiciel de simulation en attendant la réparation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0,8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---</a:t>
                      </a:r>
                      <a:endParaRPr b="1" sz="24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7BE0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Réduire/Diminuer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90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R_2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Dégradation de la pince ou système de contrôle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Impossibilité d’utilisation de la pince jusqu’à réparation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Adopter un comportement prudent en manipulant le système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Réparation/re-fabrication des éléments endommagés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0,5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2,5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===</a:t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Réduire/Diminuer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77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R_3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Matériel indisponible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La construction du prototype potentiellement bloquée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Aucune concernant la salle de l’UR3</a:t>
                      </a:r>
                      <a:endParaRPr sz="1200"/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Anticiper les retards des commandes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S’adapter en fonction du matériel disponible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0,75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6,75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+++</a:t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Réduire/Diminuer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77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R_4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Les méthodes de retour haptique explorées ne sont pas concluantes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Qualité du retour haptique du système insuffisante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 documenter sur les méthodes</a:t>
                      </a:r>
                      <a:endParaRPr sz="1200"/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Faire des tests au fur et à mesure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Explorer d’autres méthodes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0,75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+++</a:t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Compenser/Contourner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16325" y="872000"/>
            <a:ext cx="18135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Résultats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-312200" y="546000"/>
            <a:ext cx="18870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 de projet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387525" y="114932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Bilan du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2201025" y="69225"/>
            <a:ext cx="8837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3AAAD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2.3 Planning</a:t>
            </a:r>
            <a:endParaRPr b="1" sz="2400" u="sng">
              <a:solidFill>
                <a:srgbClr val="3AAAD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AAADC"/>
              </a:solidFill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0" y="24037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817" y="902218"/>
            <a:ext cx="9052744" cy="262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917" y="3572662"/>
            <a:ext cx="9164528" cy="328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1106725" y="1618543"/>
            <a:ext cx="1223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Planning</a:t>
            </a:r>
            <a:endParaRPr b="1">
              <a:solidFill>
                <a:srgbClr val="0033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 15/11</a:t>
            </a:r>
            <a:endParaRPr b="1">
              <a:solidFill>
                <a:srgbClr val="0033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1106731" y="4399037"/>
            <a:ext cx="1223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Planning</a:t>
            </a:r>
            <a:endParaRPr b="1">
              <a:solidFill>
                <a:srgbClr val="0033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33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final</a:t>
            </a:r>
            <a:endParaRPr b="1">
              <a:solidFill>
                <a:srgbClr val="0033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/>
        </p:nvSpPr>
        <p:spPr>
          <a:xfrm>
            <a:off x="0" y="801850"/>
            <a:ext cx="18135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Résultats 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0" y="54412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 de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0" y="1161900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Bilan du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2016000" y="232800"/>
            <a:ext cx="8837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b="1" lang="en-US" sz="2400" u="sng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 Présentation de la solution </a:t>
            </a:r>
            <a:endParaRPr b="1" sz="2400" u="sng">
              <a:solidFill>
                <a:srgbClr val="97BE0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7BE0D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0" y="24037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875" y="983075"/>
            <a:ext cx="4650811" cy="5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5753" y="544125"/>
            <a:ext cx="2896850" cy="251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4800600" y="1558200"/>
            <a:ext cx="3800400" cy="85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4800" y="3193100"/>
            <a:ext cx="4019201" cy="310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 flipH="1" rot="10800000">
            <a:off x="6298075" y="4361875"/>
            <a:ext cx="1696500" cy="607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6" name="Shape 176"/>
          <p:cNvSpPr/>
          <p:nvPr/>
        </p:nvSpPr>
        <p:spPr>
          <a:xfrm>
            <a:off x="8089875" y="6237575"/>
            <a:ext cx="3211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Contrôle de la pince</a:t>
            </a:r>
            <a:r>
              <a:rPr b="1" lang="en-US" sz="2400">
                <a:solidFill>
                  <a:srgbClr val="FF99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rgbClr val="97BE0D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500850" y="80775"/>
            <a:ext cx="976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Pince</a:t>
            </a:r>
            <a:endParaRPr b="1" sz="2400">
              <a:solidFill>
                <a:srgbClr val="97BE0D"/>
              </a:solidFill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00" y="2530213"/>
            <a:ext cx="2362076" cy="2362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 rot="10800000">
            <a:off x="1913350" y="3784150"/>
            <a:ext cx="1883400" cy="1350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" name="Shape 180"/>
          <p:cNvSpPr/>
          <p:nvPr/>
        </p:nvSpPr>
        <p:spPr>
          <a:xfrm>
            <a:off x="0" y="4879600"/>
            <a:ext cx="30405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US" sz="2400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Joystick Saitek x52</a:t>
            </a:r>
            <a:endParaRPr b="1" sz="2400">
              <a:solidFill>
                <a:srgbClr val="97BE0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8322500" y="4563800"/>
            <a:ext cx="2149500" cy="60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989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7616450" y="1921775"/>
            <a:ext cx="3561600" cy="3633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321950" y="1921775"/>
            <a:ext cx="3561600" cy="3633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3552050" y="2799100"/>
            <a:ext cx="4674500" cy="558850"/>
          </a:xfrm>
          <a:custGeom>
            <a:pathLst>
              <a:path extrusionOk="0" h="22354" w="186980">
                <a:moveTo>
                  <a:pt x="0" y="0"/>
                </a:moveTo>
                <a:lnTo>
                  <a:pt x="31449" y="22354"/>
                </a:lnTo>
                <a:lnTo>
                  <a:pt x="150043" y="22354"/>
                </a:lnTo>
                <a:lnTo>
                  <a:pt x="186980" y="102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189" name="Shape 189"/>
          <p:cNvSpPr/>
          <p:nvPr/>
        </p:nvSpPr>
        <p:spPr>
          <a:xfrm flipH="1" rot="10800000">
            <a:off x="3648000" y="4336023"/>
            <a:ext cx="4674500" cy="614903"/>
          </a:xfrm>
          <a:custGeom>
            <a:pathLst>
              <a:path extrusionOk="0" h="22354" w="186980">
                <a:moveTo>
                  <a:pt x="0" y="0"/>
                </a:moveTo>
                <a:lnTo>
                  <a:pt x="31449" y="22354"/>
                </a:lnTo>
                <a:lnTo>
                  <a:pt x="150043" y="22354"/>
                </a:lnTo>
                <a:lnTo>
                  <a:pt x="186980" y="102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190" name="Shape 190"/>
          <p:cNvSpPr/>
          <p:nvPr/>
        </p:nvSpPr>
        <p:spPr>
          <a:xfrm>
            <a:off x="2016000" y="232800"/>
            <a:ext cx="8837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3.2 Présentation de la solution </a:t>
            </a:r>
            <a:endParaRPr b="1" sz="2400">
              <a:solidFill>
                <a:srgbClr val="97BE0D"/>
              </a:solidFill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0" y="801850"/>
            <a:ext cx="18135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Résultats 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0" y="54412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 de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0" y="1161900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Bilan du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0" y="24037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43050" y="4601900"/>
            <a:ext cx="30405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US" sz="2400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Joystick Saitek x52</a:t>
            </a:r>
            <a:endParaRPr b="1" sz="2400">
              <a:solidFill>
                <a:srgbClr val="97BE0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72350" y="2604250"/>
            <a:ext cx="3211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Contrôle de la pince</a:t>
            </a:r>
            <a:r>
              <a:rPr b="1" lang="en-US" sz="2400">
                <a:solidFill>
                  <a:srgbClr val="FF99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rgbClr val="97BE0D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8582900" y="4601900"/>
            <a:ext cx="1628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Robot UR3</a:t>
            </a:r>
            <a:endParaRPr b="1" sz="2400">
              <a:solidFill>
                <a:srgbClr val="97BE0D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8365550" y="2604250"/>
            <a:ext cx="2063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Pince Mantis</a:t>
            </a:r>
            <a:endParaRPr b="1" sz="2400">
              <a:solidFill>
                <a:srgbClr val="97BE0D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653450" y="2514925"/>
            <a:ext cx="2898600" cy="65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989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749400" y="4654725"/>
            <a:ext cx="2898600" cy="60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989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4618100" y="3135250"/>
            <a:ext cx="2263800" cy="1283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Ordinateurs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et</a:t>
            </a:r>
            <a:endParaRPr b="1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Réseau</a:t>
            </a:r>
            <a:endParaRPr b="1"/>
          </a:p>
        </p:txBody>
      </p:sp>
      <p:sp>
        <p:nvSpPr>
          <p:cNvPr id="202" name="Shape 202"/>
          <p:cNvSpPr/>
          <p:nvPr/>
        </p:nvSpPr>
        <p:spPr>
          <a:xfrm>
            <a:off x="8226550" y="2566150"/>
            <a:ext cx="2263800" cy="60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989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970850" y="5555675"/>
            <a:ext cx="2263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ource Sans Pro"/>
                <a:ea typeface="Source Sans Pro"/>
                <a:cs typeface="Source Sans Pro"/>
                <a:sym typeface="Source Sans Pro"/>
              </a:rPr>
              <a:t>Partie contrôle</a:t>
            </a:r>
            <a:r>
              <a:rPr b="1" lang="en-US" sz="2400" u="sng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rgbClr val="97BE0D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8132725" y="5555675"/>
            <a:ext cx="2656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ource Sans Pro"/>
                <a:ea typeface="Source Sans Pro"/>
                <a:cs typeface="Source Sans Pro"/>
                <a:sym typeface="Source Sans Pro"/>
              </a:rPr>
              <a:t>Partie </a:t>
            </a:r>
            <a:r>
              <a:rPr b="1" lang="en-US" sz="2400">
                <a:latin typeface="Source Sans Pro"/>
                <a:ea typeface="Source Sans Pro"/>
                <a:cs typeface="Source Sans Pro"/>
                <a:sym typeface="Source Sans Pro"/>
              </a:rPr>
              <a:t>opérante</a:t>
            </a:r>
            <a:r>
              <a:rPr b="1" lang="en-US" sz="2400" u="sng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rgbClr val="97BE0D"/>
              </a:solidFill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650" y="2878950"/>
            <a:ext cx="868700" cy="47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Shape 206"/>
          <p:cNvCxnSpPr/>
          <p:nvPr/>
        </p:nvCxnSpPr>
        <p:spPr>
          <a:xfrm>
            <a:off x="1468225" y="3227375"/>
            <a:ext cx="0" cy="137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triangle"/>
          </a:ln>
        </p:spPr>
      </p:cxnSp>
      <p:sp>
        <p:nvSpPr>
          <p:cNvPr id="207" name="Shape 207"/>
          <p:cNvSpPr/>
          <p:nvPr/>
        </p:nvSpPr>
        <p:spPr>
          <a:xfrm>
            <a:off x="1345075" y="3781763"/>
            <a:ext cx="246300" cy="21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 rot="-1641719">
            <a:off x="1292988" y="3835578"/>
            <a:ext cx="350467" cy="104173"/>
          </a:xfrm>
          <a:custGeom>
            <a:pathLst>
              <a:path extrusionOk="0" h="4167" w="14019">
                <a:moveTo>
                  <a:pt x="0" y="3410"/>
                </a:moveTo>
                <a:lnTo>
                  <a:pt x="3410" y="0"/>
                </a:lnTo>
                <a:lnTo>
                  <a:pt x="7199" y="4167"/>
                </a:lnTo>
                <a:lnTo>
                  <a:pt x="9851" y="757"/>
                </a:lnTo>
                <a:lnTo>
                  <a:pt x="14019" y="3788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09" name="Shape 209"/>
          <p:cNvSpPr/>
          <p:nvPr/>
        </p:nvSpPr>
        <p:spPr>
          <a:xfrm>
            <a:off x="1643475" y="3622163"/>
            <a:ext cx="1628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Découplé</a:t>
            </a:r>
            <a:endParaRPr b="1"/>
          </a:p>
        </p:txBody>
      </p:sp>
      <p:cxnSp>
        <p:nvCxnSpPr>
          <p:cNvPr id="210" name="Shape 210"/>
          <p:cNvCxnSpPr/>
          <p:nvPr/>
        </p:nvCxnSpPr>
        <p:spPr>
          <a:xfrm>
            <a:off x="8951125" y="3260025"/>
            <a:ext cx="0" cy="12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211" name="Shape 211"/>
          <p:cNvSpPr/>
          <p:nvPr/>
        </p:nvSpPr>
        <p:spPr>
          <a:xfrm>
            <a:off x="9021950" y="3520275"/>
            <a:ext cx="1407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Indépendante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mais 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adaptée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0" y="801850"/>
            <a:ext cx="18135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Résultats 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0" y="1161900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Bilan du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2016000" y="232800"/>
            <a:ext cx="8837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97BE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3.3 Démonstration </a:t>
            </a:r>
            <a:endParaRPr b="1" sz="2400" u="sng">
              <a:solidFill>
                <a:srgbClr val="97BE0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7BE0D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0" y="24037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0" y="544125"/>
            <a:ext cx="18135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Gestion de projet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Shape 221" title="demo.mp4">
            <a:hlinkClick r:id="rId3"/>
          </p:cNvPr>
          <p:cNvSpPr/>
          <p:nvPr/>
        </p:nvSpPr>
        <p:spPr>
          <a:xfrm>
            <a:off x="2016000" y="859575"/>
            <a:ext cx="7025875" cy="526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5_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6_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